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59" r:id="rId4"/>
    <p:sldId id="265" r:id="rId5"/>
    <p:sldId id="267" r:id="rId6"/>
    <p:sldId id="270" r:id="rId7"/>
    <p:sldId id="273" r:id="rId8"/>
    <p:sldId id="274" r:id="rId9"/>
    <p:sldId id="275" r:id="rId10"/>
    <p:sldId id="268" r:id="rId11"/>
    <p:sldId id="271" r:id="rId12"/>
    <p:sldId id="263" r:id="rId13"/>
    <p:sldId id="272" r:id="rId14"/>
  </p:sldIdLst>
  <p:sldSz cx="9144000" cy="6858000" type="screen4x3"/>
  <p:notesSz cx="6794500" cy="9931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84" autoAdjust="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21\Gestion_Economica\a%20medias%20con%20GUADA\PRESUPUESTOS%20Kike\2023\CIERRE%20DE%20CUENTAS%20PARA%20JUNTA\RESULTADO%202023%20(PYG%20BONITA%20Y%20CON%20GRAFICOS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21\Gestion_Economica\a%20medias%20con%20GUADA\PRESUPUESTOS%20Kike\2023\CIERRE%20DE%20CUENTAS%20PARA%20JUNTA\RESULTADO%202023%20(PYG%20BONITA%20Y%20CON%20GRAFICOS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21\Gestion_Economica\a%20medias%20con%20GUADA\PRESUPUESTOS%20Kike\2023\CIERRE%20DE%20CUENTAS%20PARA%20JUNTA\Balance%202023%20con%20grafic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21\Gestion_Economica\a%20medias%20con%20GUADA\PRESUPUESTOS%20Kike\2023\CIERRE%20DE%20CUENTAS%20PARA%20JUNTA\Balance%202023%20con%20grafico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21\Gestion_Economica\a%20medias%20con%20GUADA\PRESUPUESTOS%20Kike\2023\CIERRE%20DE%20CUENTAS%20PARA%20JUNTA\Balance%202023%20con%20grafico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21\Gestion_Economica\a%20medias%20con%20GUADA\PRESUPUESTOS%20Kike\2024\PRESUPUESTO%20PARA%20JUNTA%20Y%20ASAMBLEA\PRESUPUESTO%202024%20ASAMBLE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21\Gestion_Economica\a%20medias%20con%20GUADA\PRESUPUESTOS%20Kike\2024\PRESUPUESTO%20PARA%20JUNTA\PRESUPUESTO%202024%20ASAMBLE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Lbls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'[RESULTADO 2023 (PYG BONITA Y CON GRAFICOS).xlsx]RESULTADO 2023'!$B$6:$B$16</c:f>
              <c:strCache>
                <c:ptCount val="11"/>
                <c:pt idx="0">
                  <c:v>PERSONAL</c:v>
                </c:pt>
                <c:pt idx="1">
                  <c:v>ACTV. CON USUARIOS</c:v>
                </c:pt>
                <c:pt idx="2">
                  <c:v>ARRENDAMIENTOS</c:v>
                </c:pt>
                <c:pt idx="3">
                  <c:v>GASTOS DIVERSOS</c:v>
                </c:pt>
                <c:pt idx="4">
                  <c:v>MANTENIMIENTO</c:v>
                </c:pt>
                <c:pt idx="5">
                  <c:v>SEGUROS</c:v>
                </c:pt>
                <c:pt idx="6">
                  <c:v>SERVICIOS PROFESIONAL INDEPENDIENTE</c:v>
                </c:pt>
                <c:pt idx="7">
                  <c:v>SUMINISTROS</c:v>
                </c:pt>
                <c:pt idx="8">
                  <c:v>GAST. BANCARIOS</c:v>
                </c:pt>
                <c:pt idx="9">
                  <c:v>AMORTIZACION</c:v>
                </c:pt>
                <c:pt idx="10">
                  <c:v>PERDIDAS POR DETERIORO</c:v>
                </c:pt>
              </c:strCache>
            </c:strRef>
          </c:cat>
          <c:val>
            <c:numRef>
              <c:f>'[RESULTADO 2023 (PYG BONITA Y CON GRAFICOS).xlsx]RESULTADO 2023'!$D$6:$D$16</c:f>
              <c:numCache>
                <c:formatCode>0.00%</c:formatCode>
                <c:ptCount val="11"/>
                <c:pt idx="0">
                  <c:v>0.7853514763721976</c:v>
                </c:pt>
                <c:pt idx="1">
                  <c:v>4.008398137728534E-2</c:v>
                </c:pt>
                <c:pt idx="2">
                  <c:v>4.733946840405516E-2</c:v>
                </c:pt>
                <c:pt idx="3">
                  <c:v>1.9970555450213759E-4</c:v>
                </c:pt>
                <c:pt idx="4">
                  <c:v>6.7716868874264161E-3</c:v>
                </c:pt>
                <c:pt idx="5">
                  <c:v>6.2905734604792023E-3</c:v>
                </c:pt>
                <c:pt idx="6">
                  <c:v>6.862801789136326E-2</c:v>
                </c:pt>
                <c:pt idx="7">
                  <c:v>2.3728841874743868E-2</c:v>
                </c:pt>
                <c:pt idx="8">
                  <c:v>1.3748998176964634E-2</c:v>
                </c:pt>
                <c:pt idx="9">
                  <c:v>4.3447977607040007E-3</c:v>
                </c:pt>
                <c:pt idx="10">
                  <c:v>3.5124522402782648E-3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014566450136982"/>
          <c:y val="6.1344586289866616E-2"/>
          <c:w val="0.30540469609488063"/>
          <c:h val="0.91023661412295875"/>
        </c:manualLayout>
      </c:layout>
      <c:overlay val="0"/>
      <c:txPr>
        <a:bodyPr/>
        <a:lstStyle/>
        <a:p>
          <a:pPr rtl="0">
            <a:defRPr sz="800"/>
          </a:pPr>
          <a:endParaRPr lang="es-E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1.0464180147044314E-2"/>
                  <c:y val="4.430791627426003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986728125875617"/>
                  <c:y val="1.47052286988258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'[RESULTADO 2023 (PYG BONITA Y CON GRAFICOS).xlsx]RESULTADO 2023'!$B$25:$B$27</c:f>
              <c:strCache>
                <c:ptCount val="3"/>
                <c:pt idx="0">
                  <c:v>Ingresos públicos </c:v>
                </c:pt>
                <c:pt idx="1">
                  <c:v>Ingresos privados </c:v>
                </c:pt>
                <c:pt idx="2">
                  <c:v>Ingresos autogenerados </c:v>
                </c:pt>
              </c:strCache>
            </c:strRef>
          </c:cat>
          <c:val>
            <c:numRef>
              <c:f>'[RESULTADO 2023 (PYG BONITA Y CON GRAFICOS).xlsx]RESULTADO 2023'!$D$25:$D$27</c:f>
              <c:numCache>
                <c:formatCode>0.00%</c:formatCode>
                <c:ptCount val="3"/>
                <c:pt idx="0">
                  <c:v>0.9719157073128083</c:v>
                </c:pt>
                <c:pt idx="1">
                  <c:v>2.5462739289140928E-2</c:v>
                </c:pt>
                <c:pt idx="2">
                  <c:v>2.6215533980507803E-3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es-E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56338998714272"/>
          <c:y val="3.2750787924003454E-2"/>
          <c:w val="0.61889471742425883"/>
          <c:h val="0.673972116862123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'[Balance 2023 con graficos.xlsx]HOJA BUENA'!$O$2</c:f>
              <c:strCache>
                <c:ptCount val="1"/>
                <c:pt idx="0">
                  <c:v>INMOVILIZADO MATERIAL (ORDENADORES, A/C) E INTANGIBLE  (APLICACIONES INFORMATICAS)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'[Balance 2023 con graficos.xlsx]HOJA BUENA'!$J$3</c:f>
              <c:strCache>
                <c:ptCount val="1"/>
                <c:pt idx="0">
                  <c:v>ACTIVO = 297.001,30 €</c:v>
                </c:pt>
              </c:strCache>
            </c:strRef>
          </c:cat>
          <c:val>
            <c:numRef>
              <c:f>'[Balance 2023 con graficos.xlsx]HOJA BUENA'!$O$3</c:f>
              <c:numCache>
                <c:formatCode>_("€"* #,##0.00_);_("€"* \(#,##0.00\);_("€"* "-"??_);_(@_)</c:formatCode>
                <c:ptCount val="1"/>
                <c:pt idx="0">
                  <c:v>43398.75</c:v>
                </c:pt>
              </c:numCache>
            </c:numRef>
          </c:val>
        </c:ser>
        <c:ser>
          <c:idx val="1"/>
          <c:order val="1"/>
          <c:tx>
            <c:strRef>
              <c:f>'[Balance 2023 con graficos.xlsx]HOJA BUENA'!$L$2</c:f>
              <c:strCache>
                <c:ptCount val="1"/>
                <c:pt idx="0">
                  <c:v>INVERSIONES FINANCIERAS (GARANTÍAS Y FIANZAS)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'[Balance 2023 con graficos.xlsx]HOJA BUENA'!$J$3</c:f>
              <c:strCache>
                <c:ptCount val="1"/>
                <c:pt idx="0">
                  <c:v>ACTIVO = 297.001,30 €</c:v>
                </c:pt>
              </c:strCache>
            </c:strRef>
          </c:cat>
          <c:val>
            <c:numRef>
              <c:f>'[Balance 2023 con graficos.xlsx]HOJA BUENA'!$L$3</c:f>
              <c:numCache>
                <c:formatCode>_("€"* #,##0.00_);_("€"* \(#,##0.00\);_("€"* "-"??_);_(@_)</c:formatCode>
                <c:ptCount val="1"/>
                <c:pt idx="0">
                  <c:v>55635.63</c:v>
                </c:pt>
              </c:numCache>
            </c:numRef>
          </c:val>
        </c:ser>
        <c:ser>
          <c:idx val="2"/>
          <c:order val="2"/>
          <c:tx>
            <c:strRef>
              <c:f>'[Balance 2023 con graficos.xlsx]HOJA BUENA'!$M$2</c:f>
              <c:strCache>
                <c:ptCount val="1"/>
                <c:pt idx="0">
                  <c:v>ANTICIPO PROVEEDORES (GRANJA)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'[Balance 2023 con graficos.xlsx]HOJA BUENA'!$J$3</c:f>
              <c:strCache>
                <c:ptCount val="1"/>
                <c:pt idx="0">
                  <c:v>ACTIVO = 297.001,30 €</c:v>
                </c:pt>
              </c:strCache>
            </c:strRef>
          </c:cat>
          <c:val>
            <c:numRef>
              <c:f>'[Balance 2023 con graficos.xlsx]HOJA BUENA'!$M$3</c:f>
              <c:numCache>
                <c:formatCode>_("€"* #,##0.00_);_("€"* \(#,##0.00\);_("€"* "-"??_);_(@_)</c:formatCode>
                <c:ptCount val="1"/>
                <c:pt idx="0">
                  <c:v>1434.89</c:v>
                </c:pt>
              </c:numCache>
            </c:numRef>
          </c:val>
        </c:ser>
        <c:ser>
          <c:idx val="3"/>
          <c:order val="3"/>
          <c:tx>
            <c:strRef>
              <c:f>'[Balance 2023 con graficos.xlsx]HOJA BUENA'!$K$2</c:f>
              <c:strCache>
                <c:ptCount val="1"/>
                <c:pt idx="0">
                  <c:v>DEUDORES (FRAS Y SUBVENCIONES)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'[Balance 2023 con graficos.xlsx]HOJA BUENA'!$J$3</c:f>
              <c:strCache>
                <c:ptCount val="1"/>
                <c:pt idx="0">
                  <c:v>ACTIVO = 297.001,30 €</c:v>
                </c:pt>
              </c:strCache>
            </c:strRef>
          </c:cat>
          <c:val>
            <c:numRef>
              <c:f>'[Balance 2023 con graficos.xlsx]HOJA BUENA'!$K$3</c:f>
              <c:numCache>
                <c:formatCode>_("€"* #,##0.00_);_("€"* \(#,##0.00\);_("€"* "-"??_);_(@_)</c:formatCode>
                <c:ptCount val="1"/>
                <c:pt idx="0">
                  <c:v>151988.70000000001</c:v>
                </c:pt>
              </c:numCache>
            </c:numRef>
          </c:val>
        </c:ser>
        <c:ser>
          <c:idx val="4"/>
          <c:order val="4"/>
          <c:tx>
            <c:strRef>
              <c:f>'[Balance 2023 con graficos.xlsx]HOJA BUENA'!$N$2</c:f>
              <c:strCache>
                <c:ptCount val="1"/>
                <c:pt idx="0">
                  <c:v>EFECTIVO (CAJA Y BANCO)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'[Balance 2023 con graficos.xlsx]HOJA BUENA'!$J$3</c:f>
              <c:strCache>
                <c:ptCount val="1"/>
                <c:pt idx="0">
                  <c:v>ACTIVO = 297.001,30 €</c:v>
                </c:pt>
              </c:strCache>
            </c:strRef>
          </c:cat>
          <c:val>
            <c:numRef>
              <c:f>'[Balance 2023 con graficos.xlsx]HOJA BUENA'!$N$3</c:f>
              <c:numCache>
                <c:formatCode>_("€"* #,##0.00_);_("€"* \(#,##0.00\);_("€"* "-"??_);_(@_)</c:formatCode>
                <c:ptCount val="1"/>
                <c:pt idx="0">
                  <c:v>44543.33</c:v>
                </c:pt>
              </c:numCache>
            </c:numRef>
          </c:val>
        </c:ser>
        <c:ser>
          <c:idx val="5"/>
          <c:order val="5"/>
          <c:tx>
            <c:strRef>
              <c:f>'[Balance 2023 con graficos.xlsx]HOJA BUENA'!$P$2</c:f>
              <c:strCache>
                <c:ptCount val="1"/>
                <c:pt idx="0">
                  <c:v>FONDOS PROPIOS (DEUDA)</c:v>
                </c:pt>
              </c:strCache>
            </c:strRef>
          </c:tx>
          <c:spPr>
            <a:solidFill>
              <a:srgbClr val="FF0000"/>
            </a:solidFill>
            <a:ln w="28575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1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'[Balance 2023 con graficos.xlsx]HOJA BUENA'!$J$3</c:f>
              <c:strCache>
                <c:ptCount val="1"/>
                <c:pt idx="0">
                  <c:v>ACTIVO = 297.001,30 €</c:v>
                </c:pt>
              </c:strCache>
            </c:strRef>
          </c:cat>
          <c:val>
            <c:numRef>
              <c:f>'[Balance 2023 con graficos.xlsx]HOJA BUENA'!$P$3</c:f>
              <c:numCache>
                <c:formatCode>_("€"* #,##0.00_);_("€"* \(#,##0.00\);_("€"* "-"??_);_(@_)</c:formatCode>
                <c:ptCount val="1"/>
                <c:pt idx="0">
                  <c:v>24689.58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3686272"/>
        <c:axId val="183687808"/>
      </c:barChart>
      <c:catAx>
        <c:axId val="183686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83687808"/>
        <c:crosses val="autoZero"/>
        <c:auto val="1"/>
        <c:lblAlgn val="ctr"/>
        <c:lblOffset val="100"/>
        <c:noMultiLvlLbl val="0"/>
      </c:catAx>
      <c:valAx>
        <c:axId val="183687808"/>
        <c:scaling>
          <c:orientation val="minMax"/>
          <c:max val="350000"/>
          <c:min val="0"/>
        </c:scaling>
        <c:delete val="0"/>
        <c:axPos val="l"/>
        <c:majorGridlines/>
        <c:numFmt formatCode="_(&quot;€&quot;* #,##0.00_);_(&quot;€&quot;* \(#,##0.00\);_(&quot;€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ES"/>
          </a:p>
        </c:txPr>
        <c:crossAx val="1836862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9327844305331423E-2"/>
          <c:y val="0.75673986674153326"/>
          <c:w val="0.90730910372034557"/>
          <c:h val="0.22863488140957311"/>
        </c:manualLayout>
      </c:layout>
      <c:overlay val="0"/>
      <c:txPr>
        <a:bodyPr/>
        <a:lstStyle/>
        <a:p>
          <a:pPr>
            <a:defRPr sz="70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947788699600165"/>
          <c:y val="2.661827488427624E-2"/>
          <c:w val="0.73067194930117874"/>
          <c:h val="0.732307086226424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'[Balance 2023 con graficos.xlsx]HOJA BUENA'!$K$35</c:f>
              <c:strCache>
                <c:ptCount val="1"/>
                <c:pt idx="0">
                  <c:v>DEUDAS A LARGO (PRESTAMO LA CAIXA)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'[Balance 2023 con graficos.xlsx]HOJA BUENA'!$J$36</c:f>
              <c:strCache>
                <c:ptCount val="1"/>
                <c:pt idx="0">
                  <c:v>PASIVO = 297.001,30 €</c:v>
                </c:pt>
              </c:strCache>
            </c:strRef>
          </c:cat>
          <c:val>
            <c:numRef>
              <c:f>'[Balance 2023 con graficos.xlsx]HOJA BUENA'!$K$36</c:f>
              <c:numCache>
                <c:formatCode>_("€"* #,##0.00_);_("€"* \(#,##0.00\);_("€"* "-"??_);_(@_)</c:formatCode>
                <c:ptCount val="1"/>
                <c:pt idx="0">
                  <c:v>6789.37</c:v>
                </c:pt>
              </c:numCache>
            </c:numRef>
          </c:val>
        </c:ser>
        <c:ser>
          <c:idx val="1"/>
          <c:order val="1"/>
          <c:tx>
            <c:strRef>
              <c:f>'[Balance 2023 con graficos.xlsx]HOJA BUENA'!$L$35</c:f>
              <c:strCache>
                <c:ptCount val="1"/>
                <c:pt idx="0">
                  <c:v>DEUDAS A CORTO (LÍNEAS DE CRÉDITO)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'[Balance 2023 con graficos.xlsx]HOJA BUENA'!$J$36</c:f>
              <c:strCache>
                <c:ptCount val="1"/>
                <c:pt idx="0">
                  <c:v>PASIVO = 297.001,30 €</c:v>
                </c:pt>
              </c:strCache>
            </c:strRef>
          </c:cat>
          <c:val>
            <c:numRef>
              <c:f>'[Balance 2023 con graficos.xlsx]HOJA BUENA'!$L$36</c:f>
              <c:numCache>
                <c:formatCode>_("€"* #,##0.00_);_("€"* \(#,##0.00\);_("€"* "-"??_);_(@_)</c:formatCode>
                <c:ptCount val="1"/>
                <c:pt idx="0">
                  <c:v>272750.53999999998</c:v>
                </c:pt>
              </c:numCache>
            </c:numRef>
          </c:val>
        </c:ser>
        <c:ser>
          <c:idx val="2"/>
          <c:order val="2"/>
          <c:tx>
            <c:strRef>
              <c:f>'[Balance 2023 con graficos.xlsx]HOJA BUENA'!$M$35</c:f>
              <c:strCache>
                <c:ptCount val="1"/>
                <c:pt idx="0">
                  <c:v>ACREEDORES (Hacienda, SS, y fras ptes)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'[Balance 2023 con graficos.xlsx]HOJA BUENA'!$J$36</c:f>
              <c:strCache>
                <c:ptCount val="1"/>
                <c:pt idx="0">
                  <c:v>PASIVO = 297.001,30 €</c:v>
                </c:pt>
              </c:strCache>
            </c:strRef>
          </c:cat>
          <c:val>
            <c:numRef>
              <c:f>'[Balance 2023 con graficos.xlsx]HOJA BUENA'!$M$36</c:f>
              <c:numCache>
                <c:formatCode>_("€"* #,##0.00_);_("€"* \(#,##0.00\);_("€"* "-"??_);_(@_)</c:formatCode>
                <c:ptCount val="1"/>
                <c:pt idx="0">
                  <c:v>42150.97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9027456"/>
        <c:axId val="189028992"/>
      </c:barChart>
      <c:catAx>
        <c:axId val="189027456"/>
        <c:scaling>
          <c:orientation val="minMax"/>
        </c:scaling>
        <c:delete val="0"/>
        <c:axPos val="b"/>
        <c:majorTickMark val="out"/>
        <c:minorTickMark val="none"/>
        <c:tickLblPos val="nextTo"/>
        <c:crossAx val="189028992"/>
        <c:crosses val="autoZero"/>
        <c:auto val="1"/>
        <c:lblAlgn val="ctr"/>
        <c:lblOffset val="100"/>
        <c:noMultiLvlLbl val="0"/>
      </c:catAx>
      <c:valAx>
        <c:axId val="189028992"/>
        <c:scaling>
          <c:orientation val="minMax"/>
        </c:scaling>
        <c:delete val="0"/>
        <c:axPos val="l"/>
        <c:majorGridlines/>
        <c:numFmt formatCode="_(&quot;€&quot;* #,##0.00_);_(&quot;€&quot;* \(#,##0.00\);_(&quot;€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ES"/>
          </a:p>
        </c:txPr>
        <c:crossAx val="1890274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645646751472716"/>
          <c:y val="0.88666750249701143"/>
          <c:w val="0.70708686836594647"/>
          <c:h val="9.8813438475201548E-2"/>
        </c:manualLayout>
      </c:layout>
      <c:overlay val="0"/>
      <c:txPr>
        <a:bodyPr/>
        <a:lstStyle/>
        <a:p>
          <a:pPr>
            <a:defRPr sz="80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EVOLUCIÓN FONDOS PROPIOS NEGATIVOS</a:t>
            </a:r>
          </a:p>
        </c:rich>
      </c:tx>
      <c:layout>
        <c:manualLayout>
          <c:xMode val="edge"/>
          <c:yMode val="edge"/>
          <c:x val="0.19647177524209739"/>
          <c:y val="3.355088947214931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58552055993001"/>
          <c:y val="0.16179546068199108"/>
          <c:w val="0.72158116599061484"/>
          <c:h val="0.73856744003607533"/>
        </c:manualLayout>
      </c:layout>
      <c:lineChart>
        <c:grouping val="stacked"/>
        <c:varyColors val="0"/>
        <c:ser>
          <c:idx val="0"/>
          <c:order val="0"/>
          <c:tx>
            <c:strRef>
              <c:f>'[Balance 2023 con graficos.xlsx]PARA PRESENTAR'!$P$44:$P$51</c:f>
              <c:strCache>
                <c:ptCount val="1"/>
                <c:pt idx="0">
                  <c:v>2016 2017 2018 2019 2020 2021 2022 2023</c:v>
                </c:pt>
              </c:strCache>
            </c:strRef>
          </c:tx>
          <c:cat>
            <c:numRef>
              <c:f>'[Balance 2023 con graficos.xlsx]PARA PRESENTAR'!$P$44:$P$51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'[Balance 2023 con graficos.xlsx]PARA PRESENTAR'!$R$44:$R$51</c:f>
              <c:numCache>
                <c:formatCode>_("€"* #,##0.00_);_("€"* \(#,##0.00\);_("€"* "-"??_);_(@_)</c:formatCode>
                <c:ptCount val="8"/>
                <c:pt idx="0">
                  <c:v>125118.43</c:v>
                </c:pt>
                <c:pt idx="1">
                  <c:v>111769.5</c:v>
                </c:pt>
                <c:pt idx="2">
                  <c:v>105247.41</c:v>
                </c:pt>
                <c:pt idx="3">
                  <c:v>76473.429999999993</c:v>
                </c:pt>
                <c:pt idx="4">
                  <c:v>73741.48</c:v>
                </c:pt>
                <c:pt idx="5">
                  <c:v>71943.55</c:v>
                </c:pt>
                <c:pt idx="6">
                  <c:v>74181.710000000006</c:v>
                </c:pt>
                <c:pt idx="7">
                  <c:v>24689.58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076224"/>
        <c:axId val="189077760"/>
      </c:lineChart>
      <c:catAx>
        <c:axId val="18907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9077760"/>
        <c:crosses val="autoZero"/>
        <c:auto val="1"/>
        <c:lblAlgn val="ctr"/>
        <c:lblOffset val="100"/>
        <c:noMultiLvlLbl val="0"/>
      </c:catAx>
      <c:valAx>
        <c:axId val="189077760"/>
        <c:scaling>
          <c:orientation val="minMax"/>
        </c:scaling>
        <c:delete val="0"/>
        <c:axPos val="l"/>
        <c:majorGridlines/>
        <c:numFmt formatCode="_(&quot;€&quot;* #,##0.00_);_(&quot;€&quot;* \(#,##0.00\);_(&quot;€&quot;* &quot;-&quot;??_);_(@_)" sourceLinked="1"/>
        <c:majorTickMark val="out"/>
        <c:minorTickMark val="none"/>
        <c:tickLblPos val="nextTo"/>
        <c:crossAx val="1890762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Lbls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'[PRESUPUESTO 2024 ASAMBLEA.xlsx]PRESUPUESTO 2024'!$B$6:$B$16</c:f>
              <c:strCache>
                <c:ptCount val="11"/>
                <c:pt idx="0">
                  <c:v>PERSONAL</c:v>
                </c:pt>
                <c:pt idx="1">
                  <c:v>ACTV. CON USUARIOS</c:v>
                </c:pt>
                <c:pt idx="2">
                  <c:v>ARRENDAMIENTOS</c:v>
                </c:pt>
                <c:pt idx="3">
                  <c:v>GASTOS DIVERSOS</c:v>
                </c:pt>
                <c:pt idx="4">
                  <c:v>MANTENIMIENTO</c:v>
                </c:pt>
                <c:pt idx="5">
                  <c:v>EQUIPAMIENTO</c:v>
                </c:pt>
                <c:pt idx="6">
                  <c:v>SEGUROS</c:v>
                </c:pt>
                <c:pt idx="7">
                  <c:v>SERVICIOS PROFESIONAL INDEPENDIENTE</c:v>
                </c:pt>
                <c:pt idx="8">
                  <c:v>SUMINISTROS</c:v>
                </c:pt>
                <c:pt idx="9">
                  <c:v>GAST. BANCARIOS</c:v>
                </c:pt>
                <c:pt idx="10">
                  <c:v>AMORTIZACION</c:v>
                </c:pt>
              </c:strCache>
            </c:strRef>
          </c:cat>
          <c:val>
            <c:numRef>
              <c:f>'[PRESUPUESTO 2024 ASAMBLEA.xlsx]PRESUPUESTO 2024'!$D$6:$D$16</c:f>
              <c:numCache>
                <c:formatCode>0.0%</c:formatCode>
                <c:ptCount val="11"/>
                <c:pt idx="0">
                  <c:v>0.79630537044296357</c:v>
                </c:pt>
                <c:pt idx="1">
                  <c:v>3.8220305762446102E-2</c:v>
                </c:pt>
                <c:pt idx="2">
                  <c:v>5.0470403763230108E-2</c:v>
                </c:pt>
                <c:pt idx="3">
                  <c:v>1.6660133281066248E-3</c:v>
                </c:pt>
                <c:pt idx="4">
                  <c:v>5.8800470403763232E-3</c:v>
                </c:pt>
                <c:pt idx="5">
                  <c:v>3.7240297922383381E-3</c:v>
                </c:pt>
                <c:pt idx="6">
                  <c:v>6.4680517444139557E-3</c:v>
                </c:pt>
                <c:pt idx="7">
                  <c:v>5.4488435907487261E-2</c:v>
                </c:pt>
                <c:pt idx="8">
                  <c:v>2.5970207761662093E-2</c:v>
                </c:pt>
                <c:pt idx="9">
                  <c:v>1.0682085456683654E-2</c:v>
                </c:pt>
                <c:pt idx="10">
                  <c:v>6.1250490003920029E-3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es-E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5.1194532820682905E-2"/>
                  <c:y val="9.553425387044010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161930842223176E-2"/>
                  <c:y val="9.875916607085465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'[PRESUPUESTO 2024 ASAMBLEA.xlsx]PRESUPUESTO 2024'!$B$26:$B$28</c:f>
              <c:strCache>
                <c:ptCount val="3"/>
                <c:pt idx="0">
                  <c:v>Ingresos públicos </c:v>
                </c:pt>
                <c:pt idx="1">
                  <c:v>Ingresos privados </c:v>
                </c:pt>
                <c:pt idx="2">
                  <c:v>Ingresos autogenerados </c:v>
                </c:pt>
              </c:strCache>
            </c:strRef>
          </c:cat>
          <c:val>
            <c:numRef>
              <c:f>'[PRESUPUESTO 2024 ASAMBLEA.xlsx]PRESUPUESTO 2024'!$D$26:$D$28</c:f>
              <c:numCache>
                <c:formatCode>0.0%</c:formatCode>
                <c:ptCount val="3"/>
                <c:pt idx="0">
                  <c:v>0.989314163590441</c:v>
                </c:pt>
                <c:pt idx="1">
                  <c:v>6.8000777151738879E-3</c:v>
                </c:pt>
                <c:pt idx="2">
                  <c:v>3.8857586943850785E-3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es-E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8572A-B419-4B9F-9971-AAD2215209E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C1101-E71E-4CE1-B89E-2B927DF7BD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061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2A1F0-3531-43A8-BA55-0CB605066882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3675C-C3C5-40CE-B78F-1076009067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423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3675C-C3C5-40CE-B78F-1076009067DF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9754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5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636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91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276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720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914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232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616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895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30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7634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5D9A9-982D-4C1C-9A8B-A288FDB48716}" type="datetimeFigureOut">
              <a:rPr lang="es-ES" smtClean="0"/>
              <a:t>24/05/2024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87535-8A25-4515-BF0D-4555DA2B37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990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4800" b="1" dirty="0" smtClean="0"/>
              <a:t>MEMORIA ECONÓMICA 2023</a:t>
            </a:r>
            <a:endParaRPr lang="es-ES" sz="4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12065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65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430358" y="188640"/>
            <a:ext cx="8390114" cy="432048"/>
          </a:xfrm>
          <a:prstGeom prst="rect">
            <a:avLst/>
          </a:prstGeom>
          <a:ln w="25400" cap="flat" cmpd="sng" algn="ctr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/>
              <a:t>ESTIMACIÓN DE GASTOS 2024</a:t>
            </a:r>
            <a:endParaRPr lang="es-ES" sz="1800" b="1" dirty="0"/>
          </a:p>
        </p:txBody>
      </p:sp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169830"/>
              </p:ext>
            </p:extLst>
          </p:nvPr>
        </p:nvGraphicFramePr>
        <p:xfrm>
          <a:off x="2246276" y="980728"/>
          <a:ext cx="6315075" cy="3288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33056"/>
            <a:ext cx="30480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068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97868" y="332656"/>
            <a:ext cx="803797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PREVISIÓN DE INGRESOS 2024</a:t>
            </a:r>
            <a:endParaRPr lang="es-ES" b="1" dirty="0"/>
          </a:p>
        </p:txBody>
      </p:sp>
      <p:graphicFrame>
        <p:nvGraphicFramePr>
          <p:cNvPr id="6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018142"/>
              </p:ext>
            </p:extLst>
          </p:nvPr>
        </p:nvGraphicFramePr>
        <p:xfrm>
          <a:off x="2267744" y="1196752"/>
          <a:ext cx="6105525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4797152"/>
            <a:ext cx="3886697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670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30358" y="188640"/>
            <a:ext cx="8390114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b="1" dirty="0" smtClean="0"/>
              <a:t>PRESUPUESTO AÑO 2024</a:t>
            </a:r>
            <a:endParaRPr lang="es-ES" sz="2000" b="1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028618"/>
              </p:ext>
            </p:extLst>
          </p:nvPr>
        </p:nvGraphicFramePr>
        <p:xfrm>
          <a:off x="2195736" y="1484784"/>
          <a:ext cx="4680520" cy="2867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/>
                <a:gridCol w="2880320"/>
              </a:tblGrid>
              <a:tr h="716843">
                <a:tc>
                  <a:txBody>
                    <a:bodyPr/>
                    <a:lstStyle/>
                    <a:p>
                      <a:pPr algn="ctr" fontAlgn="b"/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Previsión 2024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71684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>
                          <a:effectLst/>
                          <a:latin typeface="+mj-lt"/>
                        </a:rPr>
                        <a:t>GASTOS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 smtClean="0">
                          <a:effectLst/>
                        </a:rPr>
                        <a:t>1.020.400,00 </a:t>
                      </a:r>
                      <a:r>
                        <a:rPr lang="es-ES" sz="1600" u="none" strike="noStrike" dirty="0" smtClean="0">
                          <a:effectLst/>
                        </a:rPr>
                        <a:t>€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1684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>
                          <a:effectLst/>
                          <a:latin typeface="+mj-lt"/>
                        </a:rPr>
                        <a:t>INGRESOS 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1.029.400,00 €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1684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>
                          <a:effectLst/>
                          <a:latin typeface="+mj-lt"/>
                        </a:rPr>
                        <a:t>RESULTADO 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600" b="1" u="none" strike="noStrike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9.000,00 </a:t>
                      </a:r>
                      <a:r>
                        <a:rPr lang="es-ES" sz="1600" b="1" u="none" strike="noStrike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4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64568" y="2492896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/>
              <a:t>MUCHAS GRACIAS.</a:t>
            </a:r>
            <a:endParaRPr lang="es-ES" sz="5400" b="1" dirty="0"/>
          </a:p>
        </p:txBody>
      </p:sp>
      <p:pic>
        <p:nvPicPr>
          <p:cNvPr id="3" name="Picture 14" descr="LogoAsociacion+Nombre_Azul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1207135" cy="77597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5256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15716" y="167107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CUENTA DE PÉRDIDAS Y GANANCIAS 2023</a:t>
            </a:r>
            <a:endParaRPr lang="es-ES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649918"/>
            <a:ext cx="7560841" cy="5917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73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30358" y="188640"/>
            <a:ext cx="8390114" cy="432048"/>
          </a:xfr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1800" b="1" dirty="0" smtClean="0"/>
              <a:t>GASTOS 2023</a:t>
            </a:r>
            <a:endParaRPr lang="es-ES" sz="1800" b="1" dirty="0"/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990266"/>
              </p:ext>
            </p:extLst>
          </p:nvPr>
        </p:nvGraphicFramePr>
        <p:xfrm>
          <a:off x="683568" y="1052736"/>
          <a:ext cx="30956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Hoja de cálculo" r:id="rId3" imgW="3095773" imgH="2505024" progId="Excel.Sheet.12">
                  <p:embed/>
                </p:oleObj>
              </mc:Choice>
              <mc:Fallback>
                <p:oleObj name="Hoja de cálculo" r:id="rId3" imgW="3095773" imgH="250502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1052736"/>
                        <a:ext cx="3095625" cy="250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971351"/>
              </p:ext>
            </p:extLst>
          </p:nvPr>
        </p:nvGraphicFramePr>
        <p:xfrm>
          <a:off x="3779912" y="2420888"/>
          <a:ext cx="4849346" cy="3709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5008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97868" y="332656"/>
            <a:ext cx="803797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INGRESOS 2023</a:t>
            </a:r>
            <a:endParaRPr lang="es-ES" b="1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701354"/>
              </p:ext>
            </p:extLst>
          </p:nvPr>
        </p:nvGraphicFramePr>
        <p:xfrm>
          <a:off x="1187624" y="2852936"/>
          <a:ext cx="6590912" cy="462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3312"/>
                <a:gridCol w="1811596"/>
                <a:gridCol w="1036004"/>
              </a:tblGrid>
              <a:tr h="4629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INGRESOS </a:t>
                      </a:r>
                      <a:r>
                        <a:rPr lang="es-ES" sz="18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s-ES" sz="1800" b="1" u="none" strike="noStrike" dirty="0" smtClean="0">
                          <a:effectLst/>
                        </a:rPr>
                        <a:t>2023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246" marR="12246" marT="122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1.039.460,04 €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effectLst/>
                        </a:rPr>
                        <a:t>100%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246" marR="12246" marT="1224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322" y="1124744"/>
            <a:ext cx="4248472" cy="108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283580"/>
              </p:ext>
            </p:extLst>
          </p:nvPr>
        </p:nvGraphicFramePr>
        <p:xfrm>
          <a:off x="2102860" y="3429000"/>
          <a:ext cx="5369395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00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986562"/>
              </p:ext>
            </p:extLst>
          </p:nvPr>
        </p:nvGraphicFramePr>
        <p:xfrm>
          <a:off x="1763687" y="1484784"/>
          <a:ext cx="5171821" cy="3168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9162"/>
                <a:gridCol w="3182659"/>
              </a:tblGrid>
              <a:tr h="792088">
                <a:tc>
                  <a:txBody>
                    <a:bodyPr/>
                    <a:lstStyle/>
                    <a:p>
                      <a:pPr algn="ctr" fontAlgn="b"/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525" marR="10525" marT="10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Resultado </a:t>
                      </a:r>
                      <a:r>
                        <a:rPr lang="es-ES" sz="2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2023</a:t>
                      </a:r>
                      <a:endParaRPr lang="es-ES" sz="2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10525" marR="10525" marT="1052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  <a:latin typeface="+mj-lt"/>
                        </a:rPr>
                        <a:t>GASTOS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525" marR="10525" marT="10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 smtClean="0">
                          <a:effectLst/>
                          <a:latin typeface="+mj-lt"/>
                        </a:rPr>
                        <a:t>  990.057,59 €  </a:t>
                      </a:r>
                    </a:p>
                  </a:txBody>
                  <a:tcPr marL="10525" marR="10525" marT="10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  <a:latin typeface="+mj-lt"/>
                        </a:rPr>
                        <a:t>INGRESOS 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525" marR="10525" marT="10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1.039.460,04 €</a:t>
                      </a:r>
                    </a:p>
                  </a:txBody>
                  <a:tcPr marL="10525" marR="10525" marT="10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  <a:latin typeface="+mj-lt"/>
                        </a:rPr>
                        <a:t>RESULTADO </a:t>
                      </a:r>
                      <a:r>
                        <a:rPr lang="es-ES" sz="1800" b="1" u="none" strike="noStrike" dirty="0" smtClean="0">
                          <a:effectLst/>
                          <a:latin typeface="+mj-lt"/>
                        </a:rPr>
                        <a:t>(GANANCIAS)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525" marR="10525" marT="10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ES" sz="1800" b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49.402,45 € </a:t>
                      </a:r>
                    </a:p>
                  </a:txBody>
                  <a:tcPr marL="10525" marR="10525" marT="10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1 Título"/>
          <p:cNvSpPr txBox="1">
            <a:spLocks/>
          </p:cNvSpPr>
          <p:nvPr/>
        </p:nvSpPr>
        <p:spPr>
          <a:xfrm>
            <a:off x="430358" y="188640"/>
            <a:ext cx="8390114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b="1" dirty="0" smtClean="0"/>
              <a:t>RESULTADO AÑO 2023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6390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019611" y="18799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BALANCE 2023</a:t>
            </a:r>
            <a:endParaRPr lang="es-ES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933450"/>
            <a:ext cx="791527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9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8 CuadroTexto"/>
          <p:cNvSpPr txBox="1"/>
          <p:nvPr/>
        </p:nvSpPr>
        <p:spPr>
          <a:xfrm>
            <a:off x="1523008" y="92106"/>
            <a:ext cx="6163791" cy="528582"/>
          </a:xfrm>
          <a:prstGeom prst="rect">
            <a:avLst/>
          </a:prstGeom>
          <a:solidFill>
            <a:schemeClr val="lt1"/>
          </a:solidFill>
          <a:ln w="2857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400" b="1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s-ES" sz="1400" b="1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DE SITUACIÓN  (SITUACIÓN PATRIMONIAL DE LA </a:t>
            </a:r>
            <a:r>
              <a:rPr lang="es-ES" sz="1400" b="1" baseline="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ASOCIACIÓN A 31/12/2023)</a:t>
            </a:r>
            <a:endParaRPr lang="es-ES" sz="1800" b="1" dirty="0">
              <a:effectLst/>
            </a:endParaRPr>
          </a:p>
        </p:txBody>
      </p:sp>
      <p:sp>
        <p:nvSpPr>
          <p:cNvPr id="4" name="2 CuadroTexto"/>
          <p:cNvSpPr txBox="1"/>
          <p:nvPr/>
        </p:nvSpPr>
        <p:spPr>
          <a:xfrm>
            <a:off x="1043608" y="764704"/>
            <a:ext cx="3487291" cy="323850"/>
          </a:xfrm>
          <a:prstGeom prst="rect">
            <a:avLst/>
          </a:prstGeom>
          <a:solidFill>
            <a:schemeClr val="lt1"/>
          </a:solidFill>
          <a:ln w="2857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400" b="1" dirty="0"/>
              <a:t>ACTIVO</a:t>
            </a:r>
          </a:p>
        </p:txBody>
      </p:sp>
      <p:sp>
        <p:nvSpPr>
          <p:cNvPr id="8" name="2 CuadroTexto"/>
          <p:cNvSpPr txBox="1"/>
          <p:nvPr/>
        </p:nvSpPr>
        <p:spPr>
          <a:xfrm>
            <a:off x="4653360" y="765457"/>
            <a:ext cx="3487291" cy="323850"/>
          </a:xfrm>
          <a:prstGeom prst="rect">
            <a:avLst/>
          </a:prstGeom>
          <a:solidFill>
            <a:schemeClr val="lt1"/>
          </a:solidFill>
          <a:ln w="2857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400" b="1" dirty="0" smtClean="0"/>
              <a:t>PASIVO</a:t>
            </a:r>
            <a:endParaRPr lang="es-ES" sz="1400" b="1" dirty="0"/>
          </a:p>
        </p:txBody>
      </p:sp>
      <p:graphicFrame>
        <p:nvGraphicFramePr>
          <p:cNvPr id="7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314506"/>
              </p:ext>
            </p:extLst>
          </p:nvPr>
        </p:nvGraphicFramePr>
        <p:xfrm>
          <a:off x="395536" y="1124744"/>
          <a:ext cx="4209367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782574"/>
              </p:ext>
            </p:extLst>
          </p:nvPr>
        </p:nvGraphicFramePr>
        <p:xfrm>
          <a:off x="4604902" y="1088554"/>
          <a:ext cx="4387665" cy="507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540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817179"/>
              </p:ext>
            </p:extLst>
          </p:nvPr>
        </p:nvGraphicFramePr>
        <p:xfrm>
          <a:off x="-18756" y="908720"/>
          <a:ext cx="8886824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085184"/>
            <a:ext cx="41719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745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PREVISIÓN </a:t>
            </a:r>
            <a:r>
              <a:rPr lang="es-ES" sz="4800" b="1" dirty="0" smtClean="0"/>
              <a:t>2024</a:t>
            </a:r>
            <a:endParaRPr lang="es-ES" sz="4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85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94</Words>
  <Application>Microsoft Office PowerPoint</Application>
  <PresentationFormat>Presentación en pantalla (4:3)</PresentationFormat>
  <Paragraphs>37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5" baseType="lpstr">
      <vt:lpstr>Tema de Office</vt:lpstr>
      <vt:lpstr>Hoja de cálculo</vt:lpstr>
      <vt:lpstr>MEMORIA ECONÓMICA 2023</vt:lpstr>
      <vt:lpstr>Presentación de PowerPoint</vt:lpstr>
      <vt:lpstr>GASTOS 2023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PREVISIÓN 2024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SITUACIÓN ECONÓMICA 2016</dc:title>
  <dc:creator>EPerez</dc:creator>
  <cp:lastModifiedBy>cgarcia</cp:lastModifiedBy>
  <cp:revision>110</cp:revision>
  <cp:lastPrinted>2023-05-22T13:30:48Z</cp:lastPrinted>
  <dcterms:created xsi:type="dcterms:W3CDTF">2017-02-16T08:54:47Z</dcterms:created>
  <dcterms:modified xsi:type="dcterms:W3CDTF">2024-05-24T10:11:55Z</dcterms:modified>
</cp:coreProperties>
</file>